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44" r:id="rId2"/>
    <p:sldId id="380" r:id="rId3"/>
    <p:sldId id="383" r:id="rId4"/>
    <p:sldId id="394" r:id="rId5"/>
    <p:sldId id="399" r:id="rId6"/>
    <p:sldId id="384" r:id="rId7"/>
    <p:sldId id="388" r:id="rId8"/>
    <p:sldId id="391" r:id="rId9"/>
    <p:sldId id="396" r:id="rId10"/>
    <p:sldId id="392" r:id="rId11"/>
    <p:sldId id="393" r:id="rId12"/>
    <p:sldId id="400" r:id="rId13"/>
    <p:sldId id="390" r:id="rId14"/>
    <p:sldId id="397" r:id="rId15"/>
    <p:sldId id="385" r:id="rId16"/>
    <p:sldId id="386" r:id="rId17"/>
    <p:sldId id="401" r:id="rId18"/>
    <p:sldId id="387" r:id="rId19"/>
    <p:sldId id="395" r:id="rId20"/>
    <p:sldId id="398" r:id="rId21"/>
    <p:sldId id="4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36" userDrawn="1">
          <p15:clr>
            <a:srgbClr val="A4A3A4"/>
          </p15:clr>
        </p15:guide>
        <p15:guide id="2" pos="336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pos="73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nerous Art" initials="GA" lastIdx="1" clrIdx="0">
    <p:extLst>
      <p:ext uri="{19B8F6BF-5375-455C-9EA6-DF929625EA0E}">
        <p15:presenceInfo xmlns:p15="http://schemas.microsoft.com/office/powerpoint/2012/main" userId="74acd13c187467f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B6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47" autoAdjust="0"/>
    <p:restoredTop sz="96144" autoAdjust="0"/>
  </p:normalViewPr>
  <p:slideViewPr>
    <p:cSldViewPr snapToGrid="0" showGuides="1">
      <p:cViewPr varScale="1">
        <p:scale>
          <a:sx n="100" d="100"/>
          <a:sy n="100" d="100"/>
        </p:scale>
        <p:origin x="966" y="78"/>
      </p:cViewPr>
      <p:guideLst>
        <p:guide orient="horz" pos="336"/>
        <p:guide pos="336"/>
        <p:guide orient="horz" pos="3984"/>
        <p:guide pos="73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298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7996EEF-566E-7A88-F308-3D4015628D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7DBD38-A3EA-998C-B5B7-F0D7645121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73912D-7C6A-43A1-BD4F-844544856533}" type="datetimeFigureOut">
              <a:rPr lang="en-US" smtClean="0"/>
              <a:t>11/6/2024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E6501-4663-6A70-ADCD-586B90C8C4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B7DFDC-48CD-9984-5DE0-373B2C55F4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73D9B-926C-4BC4-9140-1F67C9ADB12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2269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328AB-E5FD-4D0A-BE04-D8275C122709}" type="datetimeFigureOut">
              <a:rPr lang="en-US" smtClean="0"/>
              <a:t>11/6/2024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73F44-B41A-46B2-AA1F-ACB85ED927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64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ROVs are often used for places where it is hard to get a physical person such in space  or underwater.</a:t>
            </a:r>
            <a:br>
              <a:rPr lang="en-US" dirty="0"/>
            </a:br>
            <a:r>
              <a:rPr lang="en-US" dirty="0"/>
              <a:t>Crawford County Conservation District – Bryan </a:t>
            </a:r>
            <a:r>
              <a:rPr lang="en-US" dirty="0" err="1"/>
              <a:t>Pilarcik</a:t>
            </a:r>
            <a:r>
              <a:rPr lang="en-US" dirty="0"/>
              <a:t> is the Watershed Specialist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sz="1200" dirty="0">
                <a:latin typeface="Poppins "/>
                <a:cs typeface="Poppins ExtraBold" panose="020B0502040204020203" pitchFamily="2" charset="0"/>
              </a:rPr>
              <a:t>Goal: Develop tethered ROVs for water quality management of Northwestern Pennsylvania 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 "/>
                <a:cs typeface="Poppins ExtraBold" panose="020B0502040204020203" pitchFamily="2" charset="0"/>
              </a:rPr>
              <a:t>ROV stands for remotely operated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 "/>
                <a:cs typeface="Poppins ExtraBold" panose="020B0502040204020203" pitchFamily="2" charset="0"/>
              </a:rPr>
              <a:t>Monitor pH, conductivity, dissolved oxygen, oxygen-reduction potential,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Poppins "/>
                <a:cs typeface="Poppins ExtraBold" panose="020B0502040204020203" pitchFamily="2" charset="0"/>
              </a:rPr>
              <a:t>Depth sensor to track values at specific depths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73F44-B41A-46B2-AA1F-ACB85ED927D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8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73F44-B41A-46B2-AA1F-ACB85ED927D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325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617565-A29E-F5AE-F910-5EFBF8F303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2E5A61-42E1-3BF4-52B7-F393FD2CB2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8E6651-2A86-986D-DED7-0A4E37298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766CB4-C586-2755-EBEC-0D8D561043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73F44-B41A-46B2-AA1F-ACB85ED927D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32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FF73F44-B41A-46B2-AA1F-ACB85ED927D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097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4FFEB89-E53C-C3D3-CA32-0E9AB74EA67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8144"/>
            <a:ext cx="12192000" cy="6876144"/>
          </a:xfrm>
          <a:custGeom>
            <a:avLst/>
            <a:gdLst>
              <a:gd name="connsiteX0" fmla="*/ 0 w 12192000"/>
              <a:gd name="connsiteY0" fmla="*/ 0 h 6876144"/>
              <a:gd name="connsiteX1" fmla="*/ 12192000 w 12192000"/>
              <a:gd name="connsiteY1" fmla="*/ 0 h 6876144"/>
              <a:gd name="connsiteX2" fmla="*/ 12192000 w 12192000"/>
              <a:gd name="connsiteY2" fmla="*/ 6876144 h 6876144"/>
              <a:gd name="connsiteX3" fmla="*/ 0 w 12192000"/>
              <a:gd name="connsiteY3" fmla="*/ 6876144 h 6876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76144">
                <a:moveTo>
                  <a:pt x="0" y="0"/>
                </a:moveTo>
                <a:lnTo>
                  <a:pt x="12192000" y="0"/>
                </a:lnTo>
                <a:lnTo>
                  <a:pt x="12192000" y="6876144"/>
                </a:lnTo>
                <a:lnTo>
                  <a:pt x="0" y="68761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5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5303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0569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onneaut_Lake" TargetMode="External"/><Relationship Id="rId2" Type="http://schemas.openxmlformats.org/officeDocument/2006/relationships/hyperlink" Target="https://visitcrawford.org/theres-a-story-here-pymatuning-lake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ongislandsoundstudy.net/research-monitoring/water-quality-monitoring/" TargetMode="External"/><Relationship Id="rId5" Type="http://schemas.openxmlformats.org/officeDocument/2006/relationships/hyperlink" Target="https://www.ysi.com/applications/surface-water" TargetMode="External"/><Relationship Id="rId4" Type="http://schemas.openxmlformats.org/officeDocument/2006/relationships/hyperlink" Target="https://www.youtube.com/watch?app=desktop&amp;#38;v=Pt0-GtCZByo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3E0E85FA-C63A-44F7-CC5B-788ED6005094}"/>
              </a:ext>
            </a:extLst>
          </p:cNvPr>
          <p:cNvSpPr/>
          <p:nvPr/>
        </p:nvSpPr>
        <p:spPr>
          <a:xfrm>
            <a:off x="0" y="0"/>
            <a:ext cx="12192000" cy="6876144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lose up of water&#10;&#10;Description automatically generated">
            <a:extLst>
              <a:ext uri="{FF2B5EF4-FFF2-40B4-BE49-F238E27FC236}">
                <a16:creationId xmlns:a16="http://schemas.microsoft.com/office/drawing/2014/main" id="{9B77F372-35C0-A2CE-080E-97511DD4CED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660"/>
            <a:ext cx="12192000" cy="812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72C3E50C-1F88-568B-00CE-B453BE49BAB2}"/>
              </a:ext>
            </a:extLst>
          </p:cNvPr>
          <p:cNvSpPr txBox="1"/>
          <p:nvPr/>
        </p:nvSpPr>
        <p:spPr>
          <a:xfrm>
            <a:off x="1411865" y="2314840"/>
            <a:ext cx="93682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AquaGator</a:t>
            </a:r>
            <a:r>
              <a:rPr lang="en-US" sz="1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7BAB574-43B1-CF9E-DAB9-119DF35B6946}"/>
              </a:ext>
            </a:extLst>
          </p:cNvPr>
          <p:cNvSpPr txBox="1"/>
          <p:nvPr/>
        </p:nvSpPr>
        <p:spPr>
          <a:xfrm>
            <a:off x="880469" y="4253832"/>
            <a:ext cx="1043106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Autonomous Underwater Robot for Water Quality Measurement</a:t>
            </a:r>
            <a:br>
              <a:rPr lang="en-US" sz="25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</a:br>
            <a:r>
              <a:rPr lang="en-US" sz="2500" dirty="0">
                <a:solidFill>
                  <a:schemeClr val="bg1"/>
                </a:solidFill>
                <a:latin typeface="Poppins Medium" panose="00000600000000000000" pitchFamily="2" charset="0"/>
                <a:cs typeface="Poppins Medium" panose="00000600000000000000" pitchFamily="2" charset="0"/>
              </a:rPr>
              <a:t> of Northwest Pennsylvania Lakes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E5CA3-C31D-0D97-A5AC-4A326CFD3A61}"/>
              </a:ext>
            </a:extLst>
          </p:cNvPr>
          <p:cNvSpPr txBox="1"/>
          <p:nvPr/>
        </p:nvSpPr>
        <p:spPr>
          <a:xfrm>
            <a:off x="1455146" y="6217484"/>
            <a:ext cx="9281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Pallas-Athena Cain*, Josephine Reiter,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Benedek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Kaibas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,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Janyl</a:t>
            </a:r>
            <a:r>
              <a:rPr lang="en-US" sz="1800" b="1" i="0" u="none" strike="noStrike" dirty="0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 </a:t>
            </a:r>
            <a:r>
              <a:rPr lang="en-US" sz="1800" b="1" i="0" u="none" strike="noStrike" dirty="0" err="1">
                <a:solidFill>
                  <a:schemeClr val="bg1"/>
                </a:solidFill>
                <a:effectLst/>
                <a:latin typeface="Poppins Black" panose="020B0502040204020203" pitchFamily="2" charset="0"/>
                <a:cs typeface="Poppins Black" panose="020B0502040204020203" pitchFamily="2" charset="0"/>
              </a:rPr>
              <a:t>Jumadinova</a:t>
            </a:r>
            <a:endParaRPr lang="en-US" sz="2500" dirty="0">
              <a:solidFill>
                <a:schemeClr val="bg1"/>
              </a:solidFill>
              <a:latin typeface="Poppins Black" panose="020B0502040204020203" pitchFamily="2" charset="0"/>
              <a:cs typeface="Poppins Black" panose="020B05020402040202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76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181871" y="540510"/>
            <a:ext cx="3828292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SENSOR SYSTEM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4D4F98-3AFC-7CCF-F36F-03EC4AC3A4B9}"/>
              </a:ext>
            </a:extLst>
          </p:cNvPr>
          <p:cNvSpPr txBox="1"/>
          <p:nvPr/>
        </p:nvSpPr>
        <p:spPr>
          <a:xfrm>
            <a:off x="691717" y="1871981"/>
            <a:ext cx="73184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Track pH, conductivity, dissolved oxygen, oxygen-reduction potential,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Poppins "/>
              <a:cs typeface="Poppins ExtraBold" panose="020B05020402040202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Probes attached to the robot that connect to sensor box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Poppins "/>
              <a:cs typeface="Poppins ExtraBold" panose="020B05020402040202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2</a:t>
            </a:r>
            <a:r>
              <a:rPr lang="en-US" sz="3000" baseline="30000" dirty="0">
                <a:latin typeface="Poppins "/>
                <a:cs typeface="Poppins ExtraBold" panose="020B0502040204020203" pitchFamily="2" charset="0"/>
              </a:rPr>
              <a:t>nd</a:t>
            </a:r>
            <a:r>
              <a:rPr lang="en-US" sz="3000" dirty="0">
                <a:latin typeface="Poppins "/>
                <a:cs typeface="Poppins ExtraBold" panose="020B0502040204020203" pitchFamily="2" charset="0"/>
              </a:rPr>
              <a:t> Arduino gathers sensor output one after another continuously</a:t>
            </a:r>
          </a:p>
        </p:txBody>
      </p:sp>
      <p:pic>
        <p:nvPicPr>
          <p:cNvPr id="4" name="Picture 3" descr="A plastic container with wires and wires&#10;&#10;Description automatically generated">
            <a:extLst>
              <a:ext uri="{FF2B5EF4-FFF2-40B4-BE49-F238E27FC236}">
                <a16:creationId xmlns:a16="http://schemas.microsoft.com/office/drawing/2014/main" id="{5341A15C-079C-65D2-FA54-A1557D0C1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5"/>
          <a:stretch/>
        </p:blipFill>
        <p:spPr>
          <a:xfrm>
            <a:off x="7724775" y="1133279"/>
            <a:ext cx="4095750" cy="3293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Several wires with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1371D02C-4DE0-50A8-D7C8-323E2AADF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55" b="8585"/>
          <a:stretch/>
        </p:blipFill>
        <p:spPr>
          <a:xfrm>
            <a:off x="9283420" y="3894512"/>
            <a:ext cx="2481747" cy="2669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1123350" y="540510"/>
            <a:ext cx="994535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DISPLAY AND DATA COLLECTION SOFTWARE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8E79E20C-DD07-8ADE-7A31-8EE97BEA7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134" y="2072006"/>
            <a:ext cx="6618087" cy="40217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F1D5D2-B8A9-EFCA-56EA-81D85CA5A300}"/>
              </a:ext>
            </a:extLst>
          </p:cNvPr>
          <p:cNvSpPr txBox="1"/>
          <p:nvPr/>
        </p:nvSpPr>
        <p:spPr>
          <a:xfrm>
            <a:off x="815542" y="2072006"/>
            <a:ext cx="731844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Live Graphs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Aggregate Graphs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Heatmaps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CSV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Note Taking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SD Card Option</a:t>
            </a:r>
          </a:p>
        </p:txBody>
      </p:sp>
    </p:spTree>
    <p:extLst>
      <p:ext uri="{BB962C8B-B14F-4D97-AF65-F5344CB8AC3E}">
        <p14:creationId xmlns:p14="http://schemas.microsoft.com/office/powerpoint/2010/main" val="145255072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5C71F02-A7CE-BD35-D82A-4FC6A5E7A2F9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2263C10F-6786-8CE3-73C2-60221CD17B67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row: Chevron 10">
              <a:extLst>
                <a:ext uri="{FF2B5EF4-FFF2-40B4-BE49-F238E27FC236}">
                  <a16:creationId xmlns:a16="http://schemas.microsoft.com/office/drawing/2014/main" id="{410C177E-B252-CE84-7F71-9942DE5CB759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7BC055F8-A6C8-1137-B4DE-D88D19A4D8B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row: Chevron 12">
              <a:extLst>
                <a:ext uri="{FF2B5EF4-FFF2-40B4-BE49-F238E27FC236}">
                  <a16:creationId xmlns:a16="http://schemas.microsoft.com/office/drawing/2014/main" id="{3FB8D9F3-446A-7F6E-01F0-6A63D41A854C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row: Chevron 13">
              <a:extLst>
                <a:ext uri="{FF2B5EF4-FFF2-40B4-BE49-F238E27FC236}">
                  <a16:creationId xmlns:a16="http://schemas.microsoft.com/office/drawing/2014/main" id="{14D98EBD-7558-D9F7-2635-DF06FB317D5C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C190E14-B621-1EFA-38FC-538AB9099618}"/>
              </a:ext>
            </a:extLst>
          </p:cNvPr>
          <p:cNvSpPr txBox="1"/>
          <p:nvPr/>
        </p:nvSpPr>
        <p:spPr>
          <a:xfrm>
            <a:off x="4010361" y="540510"/>
            <a:ext cx="417133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EXAMPLE GRAPHS</a:t>
            </a:r>
          </a:p>
        </p:txBody>
      </p:sp>
      <p:pic>
        <p:nvPicPr>
          <p:cNvPr id="28" name="Picture 27" descr="A graph with different colored squares&#10;&#10;Description automatically generated">
            <a:extLst>
              <a:ext uri="{FF2B5EF4-FFF2-40B4-BE49-F238E27FC236}">
                <a16:creationId xmlns:a16="http://schemas.microsoft.com/office/drawing/2014/main" id="{7DCEC2C7-128F-A9BE-0D66-C095B26A1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7" r="10804"/>
          <a:stretch/>
        </p:blipFill>
        <p:spPr>
          <a:xfrm>
            <a:off x="232676" y="1171452"/>
            <a:ext cx="5276850" cy="3163235"/>
          </a:xfrm>
          <a:prstGeom prst="rect">
            <a:avLst/>
          </a:prstGeom>
        </p:spPr>
      </p:pic>
      <p:pic>
        <p:nvPicPr>
          <p:cNvPr id="32" name="Picture 31" descr="A green line graph with text&#10;&#10;Description automatically generated">
            <a:extLst>
              <a:ext uri="{FF2B5EF4-FFF2-40B4-BE49-F238E27FC236}">
                <a16:creationId xmlns:a16="http://schemas.microsoft.com/office/drawing/2014/main" id="{999EF508-5DAD-44D0-EBE9-8B3CF8A03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1238929"/>
            <a:ext cx="4240620" cy="3180465"/>
          </a:xfrm>
          <a:prstGeom prst="rect">
            <a:avLst/>
          </a:prstGeom>
        </p:spPr>
      </p:pic>
      <p:pic>
        <p:nvPicPr>
          <p:cNvPr id="35" name="Picture 34" descr="A graph with a line&#10;&#10;Description automatically generated">
            <a:extLst>
              <a:ext uri="{FF2B5EF4-FFF2-40B4-BE49-F238E27FC236}">
                <a16:creationId xmlns:a16="http://schemas.microsoft.com/office/drawing/2014/main" id="{1C698719-7673-83CF-FCE1-144B49722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69" y="4028838"/>
            <a:ext cx="3640461" cy="273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456785" y="540510"/>
            <a:ext cx="327846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AUTOMATION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E47C91A-59E4-D9F6-B00B-AFF651A290A0}"/>
              </a:ext>
            </a:extLst>
          </p:cNvPr>
          <p:cNvSpPr txBox="1"/>
          <p:nvPr/>
        </p:nvSpPr>
        <p:spPr>
          <a:xfrm>
            <a:off x="5520892" y="2428696"/>
            <a:ext cx="56360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Vertical Movement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Meters and feet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Maintain depth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Measurements over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Poppins "/>
              <a:cs typeface="Poppins ExtraBold" panose="020B0502040204020203" pitchFamily="2" charset="0"/>
            </a:endParaRPr>
          </a:p>
        </p:txBody>
      </p:sp>
      <p:pic>
        <p:nvPicPr>
          <p:cNvPr id="4" name="Picture 3" descr="A person using a computer next to a swimming pool&#10;&#10;Description automatically generated">
            <a:extLst>
              <a:ext uri="{FF2B5EF4-FFF2-40B4-BE49-F238E27FC236}">
                <a16:creationId xmlns:a16="http://schemas.microsoft.com/office/drawing/2014/main" id="{3412BB3F-FE1A-F146-94A5-F9A154A9E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91"/>
          <a:stretch/>
        </p:blipFill>
        <p:spPr>
          <a:xfrm>
            <a:off x="538954" y="1397314"/>
            <a:ext cx="4373680" cy="5050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5076386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FEC9D-A6CE-4151-B8F1-63B8FD95B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9149D77E-F113-1A06-127E-8359067832C4}"/>
              </a:ext>
            </a:extLst>
          </p:cNvPr>
          <p:cNvSpPr txBox="1"/>
          <p:nvPr/>
        </p:nvSpPr>
        <p:spPr>
          <a:xfrm>
            <a:off x="4681211" y="540510"/>
            <a:ext cx="282962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EDUCATION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6EF2245-8793-B160-0201-1372115FFF37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D2F74345-6D08-E082-9AC9-097E4A7643A8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4B035E47-7C99-791F-A8AB-86759D0BE2C3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C465F587-F652-A16F-E627-660975F7A1E2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B336FC8B-B63F-2081-AE3D-495919DF1D9E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7D5B4010-AD54-2233-1CB3-B52DB089CAF0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712C588-9076-E249-DDF6-3B56B60FF7BF}"/>
              </a:ext>
            </a:extLst>
          </p:cNvPr>
          <p:cNvSpPr txBox="1"/>
          <p:nvPr/>
        </p:nvSpPr>
        <p:spPr>
          <a:xfrm>
            <a:off x="5953166" y="1997826"/>
            <a:ext cx="63790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Underwater Robotics Curriculum K-12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Enrichment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Elementary Outreach</a:t>
            </a:r>
          </a:p>
        </p:txBody>
      </p:sp>
      <p:pic>
        <p:nvPicPr>
          <p:cNvPr id="4" name="Picture 3" descr="A machine on a table&#10;&#10;Description automatically generated">
            <a:extLst>
              <a:ext uri="{FF2B5EF4-FFF2-40B4-BE49-F238E27FC236}">
                <a16:creationId xmlns:a16="http://schemas.microsoft.com/office/drawing/2014/main" id="{BD26AA31-1412-EEFE-5720-18401BC803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42" y="1579444"/>
            <a:ext cx="3622653" cy="4830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8577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725289" y="540510"/>
            <a:ext cx="274145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OUTCOMES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179609-7812-B4DB-01B8-333F1FD764A4}"/>
              </a:ext>
            </a:extLst>
          </p:cNvPr>
          <p:cNvSpPr txBox="1"/>
          <p:nvPr/>
        </p:nvSpPr>
        <p:spPr>
          <a:xfrm>
            <a:off x="599602" y="1931512"/>
            <a:ext cx="570908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Improve Automation Accuracy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Testing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Woodcock Lake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Pymatuning Lake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Allegheny College Pool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Sensor Calibration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Fixing Hardware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Build Instructions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000" dirty="0">
              <a:latin typeface="Poppins "/>
              <a:cs typeface="Poppins ExtraBold" panose="020B0502040204020203" pitchFamily="2" charset="0"/>
            </a:endParaRPr>
          </a:p>
        </p:txBody>
      </p:sp>
      <p:pic>
        <p:nvPicPr>
          <p:cNvPr id="4" name="Picture 3" descr="A machine with blue handles and wires&#10;&#10;Description automatically generated with medium confidence">
            <a:extLst>
              <a:ext uri="{FF2B5EF4-FFF2-40B4-BE49-F238E27FC236}">
                <a16:creationId xmlns:a16="http://schemas.microsoft.com/office/drawing/2014/main" id="{9A1F0BAD-BADE-23FD-00FD-C7DD35E4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851" y="2145506"/>
            <a:ext cx="5191125" cy="3893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068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yellow and white pipe structure next to a pool&#10;&#10;Description automatically generated">
            <a:extLst>
              <a:ext uri="{FF2B5EF4-FFF2-40B4-BE49-F238E27FC236}">
                <a16:creationId xmlns:a16="http://schemas.microsoft.com/office/drawing/2014/main" id="{83FDFF87-BACE-3130-0AD9-604FBE1A9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" r="1" b="29468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3" name="Picture 2" descr="A yellow and blue device in water&#10;&#10;Description automatically generated">
            <a:extLst>
              <a:ext uri="{FF2B5EF4-FFF2-40B4-BE49-F238E27FC236}">
                <a16:creationId xmlns:a16="http://schemas.microsoft.com/office/drawing/2014/main" id="{9B1D0C0F-13AA-FE24-80B6-8EA486E1C5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0" r="20444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2" name="Picture 1" descr="A yellow box with blue tubes and a device on a dock&#10;&#10;Description automatically generated">
            <a:extLst>
              <a:ext uri="{FF2B5EF4-FFF2-40B4-BE49-F238E27FC236}">
                <a16:creationId xmlns:a16="http://schemas.microsoft.com/office/drawing/2014/main" id="{E110D66C-8812-BF90-3F20-1CF4E6099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r="-3" b="-3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33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F494AE6-A88C-448B-B1B7-80259E6F4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Picture 6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F46143A2-14C8-D8AF-8826-419EFC607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4" r="-4" b="14149"/>
          <a:stretch/>
        </p:blipFill>
        <p:spPr>
          <a:xfrm rot="16200000">
            <a:off x="353043" y="290423"/>
            <a:ext cx="3021406" cy="3084025"/>
          </a:xfrm>
          <a:prstGeom prst="rect">
            <a:avLst/>
          </a:prstGeom>
        </p:spPr>
      </p:pic>
      <p:pic>
        <p:nvPicPr>
          <p:cNvPr id="5" name="Picture 4" descr="A group of people on a boat&#10;&#10;Description automatically generated">
            <a:extLst>
              <a:ext uri="{FF2B5EF4-FFF2-40B4-BE49-F238E27FC236}">
                <a16:creationId xmlns:a16="http://schemas.microsoft.com/office/drawing/2014/main" id="{1A81F735-13F7-D5F2-21CB-D84D4557E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4" r="11906" b="5"/>
          <a:stretch/>
        </p:blipFill>
        <p:spPr>
          <a:xfrm>
            <a:off x="321734" y="3514854"/>
            <a:ext cx="3084025" cy="2785952"/>
          </a:xfrm>
          <a:prstGeom prst="rect">
            <a:avLst/>
          </a:prstGeom>
        </p:spPr>
      </p:pic>
      <p:pic>
        <p:nvPicPr>
          <p:cNvPr id="9" name="Picture 8" descr="A group of people standing on a dock&#10;&#10;Description automatically generated">
            <a:extLst>
              <a:ext uri="{FF2B5EF4-FFF2-40B4-BE49-F238E27FC236}">
                <a16:creationId xmlns:a16="http://schemas.microsoft.com/office/drawing/2014/main" id="{430C3CEF-79A2-C04A-B5CB-9831A0A932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3" r="37448" b="-1"/>
          <a:stretch/>
        </p:blipFill>
        <p:spPr>
          <a:xfrm>
            <a:off x="3598286" y="321733"/>
            <a:ext cx="4043250" cy="5979074"/>
          </a:xfrm>
          <a:prstGeom prst="rect">
            <a:avLst/>
          </a:prstGeom>
        </p:spPr>
      </p:pic>
      <p:pic>
        <p:nvPicPr>
          <p:cNvPr id="3" name="Picture 2" descr="A person and person on a boat&#10;&#10;Description automatically generated">
            <a:extLst>
              <a:ext uri="{FF2B5EF4-FFF2-40B4-BE49-F238E27FC236}">
                <a16:creationId xmlns:a16="http://schemas.microsoft.com/office/drawing/2014/main" id="{BB0E0E30-1337-D490-69A8-5D9AB9619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2" r="7368" b="-1"/>
          <a:stretch/>
        </p:blipFill>
        <p:spPr>
          <a:xfrm>
            <a:off x="7834063" y="321733"/>
            <a:ext cx="4036201" cy="597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79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402286" y="540510"/>
            <a:ext cx="338746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FUTURE WORK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145DD4-AD62-EADE-6EAB-76CB9BACBC67}"/>
              </a:ext>
            </a:extLst>
          </p:cNvPr>
          <p:cNvSpPr txBox="1"/>
          <p:nvPr/>
        </p:nvSpPr>
        <p:spPr>
          <a:xfrm>
            <a:off x="529791" y="2247721"/>
            <a:ext cx="808080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Integrate AI Analysis with Outside Data</a:t>
            </a:r>
            <a:br>
              <a:rPr lang="en-US" sz="3000" dirty="0">
                <a:latin typeface="Poppins "/>
                <a:cs typeface="Poppins ExtraBold" panose="020B0502040204020203" pitchFamily="2" charset="0"/>
              </a:rPr>
            </a:br>
            <a:endParaRPr lang="en-US" sz="3000" dirty="0">
              <a:latin typeface="Poppins "/>
              <a:cs typeface="Poppins ExtraBold" panose="020B05020402040202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NOAA Radar – Forecast</a:t>
            </a:r>
            <a:br>
              <a:rPr lang="en-US" sz="3000" dirty="0">
                <a:latin typeface="Poppins "/>
                <a:cs typeface="Poppins ExtraBold" panose="020B0502040204020203" pitchFamily="2" charset="0"/>
              </a:rPr>
            </a:br>
            <a:endParaRPr lang="en-US" sz="3000" dirty="0">
              <a:latin typeface="Poppins "/>
              <a:cs typeface="Poppins ExtraBold" panose="020B05020402040202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Video Capture </a:t>
            </a:r>
            <a:br>
              <a:rPr lang="en-US" sz="3000" dirty="0">
                <a:latin typeface="Poppins "/>
                <a:cs typeface="Poppins ExtraBold" panose="020B0502040204020203" pitchFamily="2" charset="0"/>
              </a:rPr>
            </a:br>
            <a:endParaRPr lang="en-US" sz="3000" dirty="0">
              <a:latin typeface="Poppins "/>
              <a:cs typeface="Poppins ExtraBold" panose="020B0502040204020203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Visual Analysis – Computer Vision</a:t>
            </a:r>
            <a:br>
              <a:rPr lang="en-US" sz="3000" dirty="0">
                <a:latin typeface="Poppins "/>
                <a:cs typeface="Poppins ExtraBold" panose="020B0502040204020203" pitchFamily="2" charset="0"/>
              </a:rPr>
            </a:br>
            <a:r>
              <a:rPr lang="en-US" sz="3000" dirty="0">
                <a:latin typeface="Poppins "/>
                <a:cs typeface="Poppins ExtraBold" panose="020B0502040204020203" pitchFamily="2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Collaborations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A3D647-343E-BF00-6D97-F00B987C67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149" y="1333500"/>
            <a:ext cx="3905576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7848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586633" y="540510"/>
            <a:ext cx="301877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WORK CITED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BA7A521-4738-388B-008B-ECF483F62CF1}"/>
              </a:ext>
            </a:extLst>
          </p:cNvPr>
          <p:cNvSpPr txBox="1"/>
          <p:nvPr/>
        </p:nvSpPr>
        <p:spPr>
          <a:xfrm>
            <a:off x="405606" y="1859339"/>
            <a:ext cx="116664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Grattan, L. M.; </a:t>
            </a:r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Holobaugh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, S.; and Morris Jr, J. G. 2016. Harmful algal blooms and public health. Harmful algae 57:2–8. Moore, S.; Bohm, H.; Jensen, V.; and Johnston, N. 2010.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Underwater robotics. Science, Design and Fabrication. Marine Advanced Technology Education Center (MATE), Monterrey CA, USA.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dirty="0" err="1">
                <a:latin typeface="Poppins" panose="00000500000000000000" pitchFamily="2" charset="0"/>
                <a:cs typeface="Poppins" panose="00000500000000000000" pitchFamily="2" charset="0"/>
              </a:rPr>
              <a:t>Paerl</a:t>
            </a: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, H. W.; Havens, K. E.; Hall, N. S.; Otten, T. G.; Zhu, M.; Xu, H.; Zhu, G.; and Qin, B. 2019. Mitigating a global expansion of toxic cyanobacterial blooms: confounding effects and challenges posed by climate change. Marine and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Freshwater Research 71(5):579–592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3951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06444BA1-FD5B-6BB3-48C9-312562037354}"/>
              </a:ext>
            </a:extLst>
          </p:cNvPr>
          <p:cNvGrpSpPr/>
          <p:nvPr/>
        </p:nvGrpSpPr>
        <p:grpSpPr>
          <a:xfrm>
            <a:off x="-3555742" y="-1416407"/>
            <a:ext cx="20631987" cy="8289155"/>
            <a:chOff x="-3555742" y="-1416407"/>
            <a:chExt cx="20631987" cy="8289155"/>
          </a:xfrm>
        </p:grpSpPr>
        <p:pic>
          <p:nvPicPr>
            <p:cNvPr id="4" name="Picture 3" descr="Close up of water&#10;&#10;Description automatically generated">
              <a:extLst>
                <a:ext uri="{FF2B5EF4-FFF2-40B4-BE49-F238E27FC236}">
                  <a16:creationId xmlns:a16="http://schemas.microsoft.com/office/drawing/2014/main" id="{994F0315-EDFC-D48D-0296-2BC88D53E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0867" y="-1416407"/>
              <a:ext cx="12433733" cy="8289155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486A1-A833-BEA1-1F63-EA8DE8E8E6A7}"/>
                </a:ext>
              </a:extLst>
            </p:cNvPr>
            <p:cNvSpPr/>
            <p:nvPr/>
          </p:nvSpPr>
          <p:spPr>
            <a:xfrm>
              <a:off x="-477878" y="-279485"/>
              <a:ext cx="13573125" cy="5269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Double Wave 4">
              <a:extLst>
                <a:ext uri="{FF2B5EF4-FFF2-40B4-BE49-F238E27FC236}">
                  <a16:creationId xmlns:a16="http://schemas.microsoft.com/office/drawing/2014/main" id="{1FEAD3F4-91E4-3D43-77D9-EE63DFC069C4}"/>
                </a:ext>
              </a:extLst>
            </p:cNvPr>
            <p:cNvSpPr/>
            <p:nvPr/>
          </p:nvSpPr>
          <p:spPr>
            <a:xfrm>
              <a:off x="-3555742" y="1591041"/>
              <a:ext cx="10811393" cy="4970360"/>
            </a:xfrm>
            <a:prstGeom prst="doubleWave">
              <a:avLst>
                <a:gd name="adj1" fmla="val 6250"/>
                <a:gd name="adj2" fmla="val 361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Double Wave 8">
              <a:extLst>
                <a:ext uri="{FF2B5EF4-FFF2-40B4-BE49-F238E27FC236}">
                  <a16:creationId xmlns:a16="http://schemas.microsoft.com/office/drawing/2014/main" id="{565941B0-86EB-CAEA-0E5B-E3D9905FD68E}"/>
                </a:ext>
              </a:extLst>
            </p:cNvPr>
            <p:cNvSpPr/>
            <p:nvPr/>
          </p:nvSpPr>
          <p:spPr>
            <a:xfrm>
              <a:off x="6264852" y="1708430"/>
              <a:ext cx="10811393" cy="4970360"/>
            </a:xfrm>
            <a:prstGeom prst="doubleWave">
              <a:avLst>
                <a:gd name="adj1" fmla="val 6250"/>
                <a:gd name="adj2" fmla="val 3611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276438" y="540510"/>
            <a:ext cx="363913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INTRODUCTION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68F9CF1B-2047-770B-D1FD-BD3BC9087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725" y="-1094003"/>
            <a:ext cx="2933700" cy="41497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9B8A86-CF6B-D2B8-CCF9-C105B7D09248}"/>
              </a:ext>
            </a:extLst>
          </p:cNvPr>
          <p:cNvSpPr txBox="1"/>
          <p:nvPr/>
        </p:nvSpPr>
        <p:spPr>
          <a:xfrm>
            <a:off x="726623" y="1909412"/>
            <a:ext cx="107387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b="1" dirty="0">
                <a:latin typeface="Poppins "/>
                <a:cs typeface="Poppins ExtraBold" panose="020B0502040204020203" pitchFamily="2" charset="0"/>
              </a:rPr>
              <a:t>Goal:</a:t>
            </a:r>
            <a:r>
              <a:rPr lang="en-US" sz="3000" dirty="0">
                <a:latin typeface="Poppins "/>
                <a:cs typeface="Poppins ExtraBold" panose="020B0502040204020203" pitchFamily="2" charset="0"/>
              </a:rPr>
              <a:t> Automate tethered ROVs for water quality management of Northwestern Pennsylvania Lakes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Allegheny College, Watershed Conservation Research Center, Crawford County Conservation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ROV stands for remotely operated vehicle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Monitor pH, conductivity, dissolved oxygen, oxygen-reduction potential, and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Depth sensor to track values at specific depths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2FF259-2F0A-83B0-C871-FDE8201C0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55" y="-18945"/>
            <a:ext cx="1667301" cy="170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918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637CEC-C1C9-F99C-49A6-8BDDB2128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B83C476A-6B4B-7F23-ED92-4AEF91853B22}"/>
              </a:ext>
            </a:extLst>
          </p:cNvPr>
          <p:cNvSpPr txBox="1"/>
          <p:nvPr/>
        </p:nvSpPr>
        <p:spPr>
          <a:xfrm>
            <a:off x="4435150" y="540510"/>
            <a:ext cx="3321743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IMAGES CITED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381119-E233-C0C0-33FC-6693F3301C66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65247B16-59C3-2325-26DF-514C4B4AF004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198BEB7C-E45B-4660-749E-2B1AE49802B9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9885F859-DC7A-B020-B733-A508D0F4CE05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0AF8F930-4430-5E8E-CB99-D10CCBA9090A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EB2A43E1-0079-6A4A-2202-5BCA5C5279EF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4477C4C-ADA6-EF2D-2F53-4A7EDC433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377" y="1714860"/>
            <a:ext cx="11075280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[1] Marilyn Black, For the Times-News. 2021. Woodcock Creek Lake slowly regaining water levels after dam mishap; fish kill believed minimal. </a:t>
            </a:r>
            <a:r>
              <a:rPr kumimoji="0" lang="en-US" altLang="en-US" sz="16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Erie Times-News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https://www.goerie.com/story/sports/outdoors/2021/03/13/woodcock-creek-lake-regaining-water-levels-fish-kill-believed-minimal/4680876001/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[2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sitebreed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2021. Pymatuning Lake. Visit Crawford County, PA.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https://visitcrawford.org/theres-a-story-here-pymatuning-lake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FFFFFF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[3]Contributors to Wikimedia projects. 2024. Conneaut Lake. Wikipedia.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https://en.wikipedia.org/wiki/Conneaut_Lake</a:t>
            </a:r>
            <a:endParaRPr lang="en-US" altLang="en-US" sz="16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[4]A S. 2023. Tamarack Lake Meadville PA 2022. YouTube.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https://www.youtube.com/watch?app=desktop&amp;#38;v=Pt0-GtCZByo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[</a:t>
            </a:r>
            <a:r>
              <a:rPr lang="en-US" alt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5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]Surface Water Quality Monitoring. Water Monitoring.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https://www.ysi.com/applications/surface-water</a:t>
            </a:r>
            <a:b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 [</a:t>
            </a:r>
            <a:r>
              <a:rPr lang="en-US" alt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]2010. Water Quality Monitoring in the Sound and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Embayments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. Long Island Sound Study. Retrieved November 2, 2024 from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https://longislandsoundstudy.net/research-monitoring/water-quality-monitoring/</a:t>
            </a:r>
            <a:endParaRPr lang="en-US" altLang="en-US" sz="1600" dirty="0">
              <a:solidFill>
                <a:srgbClr val="00B0F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[7]Nick Walter. 2024. How extensive is CAP water quality testing at Lake Pleasant? Think 175 feet deep. Central Arizona Project. Retrieved November 2, 2024 from</a:t>
            </a:r>
            <a:r>
              <a:rPr lang="en-US" altLang="en-US" sz="1600" dirty="0">
                <a:solidFill>
                  <a:srgbClr val="00B0F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https://knowyourwaternews.com/how-extensive-is-cap-water-quality-testing-at-lake-pleasant-think-175-feet-deep/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dirty="0">
                <a:latin typeface="Poppins" panose="00000500000000000000" pitchFamily="2" charset="0"/>
                <a:cs typeface="Poppins" panose="00000500000000000000" pitchFamily="2" charset="0"/>
              </a:rPr>
              <a:t>[8]Water Quality Buoy. Mallows Bay National Marine Sanctuary. Retrieved November 2, 2024 from </a:t>
            </a:r>
            <a:r>
              <a:rPr lang="en-US" altLang="en-US" sz="1600" dirty="0">
                <a:solidFill>
                  <a:srgbClr val="14B6F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https://mallowsbay.marinesanctuary.org/hotspot/water-quality-buoy/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063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FF6343-1A5D-EFBD-4786-0265CC760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4E923C8-903F-9CF7-33FB-A5869F2C1939}"/>
              </a:ext>
            </a:extLst>
          </p:cNvPr>
          <p:cNvSpPr/>
          <p:nvPr/>
        </p:nvSpPr>
        <p:spPr>
          <a:xfrm>
            <a:off x="0" y="0"/>
            <a:ext cx="12192000" cy="6876144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Close up of water&#10;&#10;Description automatically generated">
            <a:extLst>
              <a:ext uri="{FF2B5EF4-FFF2-40B4-BE49-F238E27FC236}">
                <a16:creationId xmlns:a16="http://schemas.microsoft.com/office/drawing/2014/main" id="{75E84092-F387-E641-D1AD-06D3B38083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660"/>
            <a:ext cx="12192000" cy="81280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2C35D33-2CF9-CF5C-9714-A0C0B65379BA}"/>
              </a:ext>
            </a:extLst>
          </p:cNvPr>
          <p:cNvSpPr txBox="1"/>
          <p:nvPr/>
        </p:nvSpPr>
        <p:spPr>
          <a:xfrm>
            <a:off x="1825440" y="2314840"/>
            <a:ext cx="854112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88367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4411898" y="540510"/>
            <a:ext cx="336823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MOTIVATIONS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F91C854-DA42-25C1-84F3-78539917686B}"/>
              </a:ext>
            </a:extLst>
          </p:cNvPr>
          <p:cNvSpPr txBox="1"/>
          <p:nvPr/>
        </p:nvSpPr>
        <p:spPr>
          <a:xfrm>
            <a:off x="668144" y="2355574"/>
            <a:ext cx="4275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/>
                </a:solidFill>
                <a:latin typeface="Poppins SemiBold" panose="00000700000000000000" pitchFamily="2" charset="0"/>
                <a:ea typeface="Inter SemiBold" panose="02000503000000020004" pitchFamily="2" charset="0"/>
                <a:cs typeface="Poppins SemiBold" panose="00000700000000000000" pitchFamily="2" charset="0"/>
              </a:rPr>
              <a:t>Mitigate Labor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F7B0C2-D4B6-6968-D677-2C5C6EBF17B9}"/>
              </a:ext>
            </a:extLst>
          </p:cNvPr>
          <p:cNvSpPr txBox="1"/>
          <p:nvPr/>
        </p:nvSpPr>
        <p:spPr>
          <a:xfrm>
            <a:off x="7400856" y="4977840"/>
            <a:ext cx="40566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3"/>
                </a:solidFill>
                <a:latin typeface="Poppins SemiBold" panose="00000700000000000000" pitchFamily="2" charset="0"/>
                <a:ea typeface="Inter SemiBold" panose="02000503000000020004" pitchFamily="2" charset="0"/>
                <a:cs typeface="Poppins SemiBold" panose="00000700000000000000" pitchFamily="2" charset="0"/>
              </a:rPr>
              <a:t>Predictions for Preventative Care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F3E59A-00D2-EE64-B8CA-99D8918CE9CD}"/>
              </a:ext>
            </a:extLst>
          </p:cNvPr>
          <p:cNvSpPr txBox="1"/>
          <p:nvPr/>
        </p:nvSpPr>
        <p:spPr>
          <a:xfrm>
            <a:off x="1254314" y="4977840"/>
            <a:ext cx="3116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4"/>
                </a:solidFill>
                <a:latin typeface="Poppins SemiBold" panose="00000700000000000000" pitchFamily="2" charset="0"/>
                <a:ea typeface="Inter SemiBold" panose="02000503000000020004" pitchFamily="2" charset="0"/>
                <a:cs typeface="Poppins SemiBold" panose="00000700000000000000" pitchFamily="2" charset="0"/>
              </a:rPr>
              <a:t>Data Collection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61135E-5087-69B3-34E8-6676EC0F48BF}"/>
              </a:ext>
            </a:extLst>
          </p:cNvPr>
          <p:cNvSpPr txBox="1"/>
          <p:nvPr/>
        </p:nvSpPr>
        <p:spPr>
          <a:xfrm>
            <a:off x="7780129" y="2109352"/>
            <a:ext cx="33019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accent5"/>
                </a:solidFill>
                <a:latin typeface="Poppins SemiBold" panose="00000700000000000000" pitchFamily="2" charset="0"/>
                <a:ea typeface="Inter SemiBold" panose="02000503000000020004" pitchFamily="2" charset="0"/>
                <a:cs typeface="Poppins SemiBold" panose="00000700000000000000" pitchFamily="2" charset="0"/>
              </a:rPr>
              <a:t>Data Visualization</a:t>
            </a:r>
            <a:endParaRPr lang="en-US" sz="3200" dirty="0">
              <a:solidFill>
                <a:schemeClr val="accent5"/>
              </a:solidFill>
              <a:latin typeface="Poppins SemiBold" panose="00000700000000000000" pitchFamily="2" charset="0"/>
              <a:ea typeface="Inter SemiBold" panose="02000503000000020004" pitchFamily="2" charset="0"/>
              <a:cs typeface="Poppins SemiBold" panose="000007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2ACF21-53D5-83C7-D3AE-031E018A6DDC}"/>
              </a:ext>
            </a:extLst>
          </p:cNvPr>
          <p:cNvSpPr txBox="1"/>
          <p:nvPr/>
        </p:nvSpPr>
        <p:spPr>
          <a:xfrm>
            <a:off x="4537762" y="3375163"/>
            <a:ext cx="3116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Poppins SemiBold" panose="00000700000000000000" pitchFamily="2" charset="0"/>
                <a:ea typeface="Inter SemiBold" panose="02000503000000020004" pitchFamily="2" charset="0"/>
                <a:cs typeface="Poppins SemiBold" panose="00000700000000000000" pitchFamily="2" charset="0"/>
              </a:rPr>
              <a:t>Cost Effective Design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CA5C199-E186-16B3-579D-C64E6BEA91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6228" y="1224904"/>
            <a:ext cx="1199629" cy="107721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F42B833-86D9-5D4A-9B18-8BDA54862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50882" y="3681870"/>
            <a:ext cx="923331" cy="1077219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CC9BB9D-CE3E-B409-089D-74BE9BA7F9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60716" y="2267786"/>
            <a:ext cx="1270565" cy="1077218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03241BAE-21DC-3681-C197-BB7BCB0D55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967787" y="1118033"/>
            <a:ext cx="922821" cy="922821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D1613FF8-04A7-525C-149B-FF6690C5F80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84034" y="3706655"/>
            <a:ext cx="1117120" cy="119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250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0" grpId="0"/>
      <p:bldP spid="1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oodcock Creek Lake regaining water levels; fish kill believed minimal">
            <a:extLst>
              <a:ext uri="{FF2B5EF4-FFF2-40B4-BE49-F238E27FC236}">
                <a16:creationId xmlns:a16="http://schemas.microsoft.com/office/drawing/2014/main" id="{1719F8AB-8D78-7B70-4931-222330747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" y="0"/>
            <a:ext cx="5616721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FAFCAE87-CEE9-9E87-817F-7969703C5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8723" y="3304378"/>
            <a:ext cx="511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[1]</a:t>
            </a:r>
          </a:p>
        </p:txBody>
      </p:sp>
      <p:pic>
        <p:nvPicPr>
          <p:cNvPr id="1029" name="Picture 5" descr="Pymatuning Lake | Visit Crawford County, PA">
            <a:extLst>
              <a:ext uri="{FF2B5EF4-FFF2-40B4-BE49-F238E27FC236}">
                <a16:creationId xmlns:a16="http://schemas.microsoft.com/office/drawing/2014/main" id="{004E28AA-3D9A-F999-BE4A-0D5B61961B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/>
          <a:stretch/>
        </p:blipFill>
        <p:spPr bwMode="auto">
          <a:xfrm>
            <a:off x="5623245" y="-10304"/>
            <a:ext cx="6568755" cy="413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C2E227F-94BA-F4C8-DA65-E36C147CD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23245" y="3673710"/>
            <a:ext cx="5112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[2]</a:t>
            </a:r>
          </a:p>
        </p:txBody>
      </p:sp>
      <p:pic>
        <p:nvPicPr>
          <p:cNvPr id="1031" name="Picture 7" descr="Conneaut Lake - Wikipedia">
            <a:extLst>
              <a:ext uri="{FF2B5EF4-FFF2-40B4-BE49-F238E27FC236}">
                <a16:creationId xmlns:a16="http://schemas.microsoft.com/office/drawing/2014/main" id="{FF30E563-CAE3-6E1E-4647-3864A7936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245" y="4124323"/>
            <a:ext cx="6568755" cy="2733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6E9F421-41A5-5291-1686-0C4AD4225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983" y="4227708"/>
            <a:ext cx="758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</a:t>
            </a:r>
            <a:r>
              <a:rPr lang="en-US" altLang="en-US" dirty="0">
                <a:latin typeface="Poppins" panose="00000500000000000000" pitchFamily="2" charset="0"/>
                <a:cs typeface="Poppins" panose="00000500000000000000" pitchFamily="2" charset="0"/>
              </a:rPr>
              <a:t>3]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33" name="Picture 9" descr="Tamarack Lake Meadville PA 2022">
            <a:extLst>
              <a:ext uri="{FF2B5EF4-FFF2-40B4-BE49-F238E27FC236}">
                <a16:creationId xmlns:a16="http://schemas.microsoft.com/office/drawing/2014/main" id="{64C66E1B-280D-0999-7722-079EEF5BD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" y="3743325"/>
            <a:ext cx="5616721" cy="3159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E57560-9FD6-4EE3-F9B1-298FCD80E6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3946" y="3824606"/>
            <a:ext cx="758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[4</a:t>
            </a:r>
            <a:r>
              <a:rPr lang="en-US" altLang="en-US" dirty="0"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77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86C02-F8F7-9252-91DB-81726B760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urface Water Quality Monitoring | Water Monitoring">
            <a:extLst>
              <a:ext uri="{FF2B5EF4-FFF2-40B4-BE49-F238E27FC236}">
                <a16:creationId xmlns:a16="http://schemas.microsoft.com/office/drawing/2014/main" id="{DE62DBDE-01F3-328D-63BD-0DD0E827E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19" y="163409"/>
            <a:ext cx="4537482" cy="2994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4F867439-D777-4F0F-5F25-7F81F12A53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245" y="2932856"/>
            <a:ext cx="785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[5]</a:t>
            </a:r>
          </a:p>
        </p:txBody>
      </p:sp>
      <p:pic>
        <p:nvPicPr>
          <p:cNvPr id="5124" name="Picture 4" descr="How extensive is CAP water quality testing at Lake Pleasant? Think 175 feet  deep - Central Arizona Project">
            <a:extLst>
              <a:ext uri="{FF2B5EF4-FFF2-40B4-BE49-F238E27FC236}">
                <a16:creationId xmlns:a16="http://schemas.microsoft.com/office/drawing/2014/main" id="{B76DF29E-6365-9F87-5563-F2B624B412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1"/>
          <a:stretch/>
        </p:blipFill>
        <p:spPr bwMode="auto">
          <a:xfrm>
            <a:off x="6448424" y="0"/>
            <a:ext cx="6257609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ater Quality Monitoring in the Sound and Embayments - Long Island Sound  Study">
            <a:extLst>
              <a:ext uri="{FF2B5EF4-FFF2-40B4-BE49-F238E27FC236}">
                <a16:creationId xmlns:a16="http://schemas.microsoft.com/office/drawing/2014/main" id="{B826E493-B856-7CC3-F753-4A30B24B4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807" y="3358634"/>
            <a:ext cx="6541231" cy="433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Water Quality Buoy - Mallows Bay National Marine Sanctuary">
            <a:extLst>
              <a:ext uri="{FF2B5EF4-FFF2-40B4-BE49-F238E27FC236}">
                <a16:creationId xmlns:a16="http://schemas.microsoft.com/office/drawing/2014/main" id="{011D6749-50E3-4942-DB23-6442F61710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36"/>
          <a:stretch/>
        </p:blipFill>
        <p:spPr bwMode="auto">
          <a:xfrm>
            <a:off x="6448425" y="3619500"/>
            <a:ext cx="57435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FF2C035C-C8D1-F498-9890-2B2713F015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0244" y="3450858"/>
            <a:ext cx="785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</a:t>
            </a:r>
            <a:r>
              <a:rPr lang="en-US" altLang="en-US" dirty="0">
                <a:latin typeface="Poppins" panose="00000500000000000000" pitchFamily="2" charset="0"/>
                <a:cs typeface="Poppins" panose="00000500000000000000" pitchFamily="2" charset="0"/>
              </a:rPr>
              <a:t>6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48B486C3-261A-40FB-D970-D38CBB966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3" y="3221945"/>
            <a:ext cx="785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[7]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AB5ADFE-ECD9-87E6-56D2-667CE8537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8423" y="3723923"/>
            <a:ext cx="785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[</a:t>
            </a:r>
            <a:r>
              <a:rPr lang="en-US" altLang="en-US" dirty="0">
                <a:latin typeface="Poppins" panose="00000500000000000000" pitchFamily="2" charset="0"/>
                <a:cs typeface="Poppins" panose="00000500000000000000" pitchFamily="2" charset="0"/>
              </a:rPr>
              <a:t>8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0474594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5040278" y="540510"/>
            <a:ext cx="2111476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METHOD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C91C50E-4BD5-84A6-BDE2-48E4F4F5811D}"/>
              </a:ext>
            </a:extLst>
          </p:cNvPr>
          <p:cNvGrpSpPr/>
          <p:nvPr/>
        </p:nvGrpSpPr>
        <p:grpSpPr>
          <a:xfrm>
            <a:off x="277954" y="2352491"/>
            <a:ext cx="11636092" cy="3079620"/>
            <a:chOff x="0" y="1871981"/>
            <a:chExt cx="11636092" cy="30796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138FB4-4C0C-2FD3-B793-E121634E51B1}"/>
                </a:ext>
              </a:extLst>
            </p:cNvPr>
            <p:cNvGrpSpPr/>
            <p:nvPr/>
          </p:nvGrpSpPr>
          <p:grpSpPr>
            <a:xfrm>
              <a:off x="0" y="1871981"/>
              <a:ext cx="9502628" cy="3079620"/>
              <a:chOff x="2936260" y="5287716"/>
              <a:chExt cx="18248372" cy="4654989"/>
            </a:xfrm>
          </p:grpSpPr>
          <p:sp>
            <p:nvSpPr>
              <p:cNvPr id="4" name="Shape">
                <a:extLst>
                  <a:ext uri="{FF2B5EF4-FFF2-40B4-BE49-F238E27FC236}">
                    <a16:creationId xmlns:a16="http://schemas.microsoft.com/office/drawing/2014/main" id="{292081B0-4079-4408-BABC-4154B5CA8BCE}"/>
                  </a:ext>
                </a:extLst>
              </p:cNvPr>
              <p:cNvSpPr/>
              <p:nvPr/>
            </p:nvSpPr>
            <p:spPr>
              <a:xfrm>
                <a:off x="15236377" y="5287716"/>
                <a:ext cx="5948255" cy="3653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7" h="21440" extrusionOk="0">
                    <a:moveTo>
                      <a:pt x="21193" y="9522"/>
                    </a:moveTo>
                    <a:lnTo>
                      <a:pt x="15625" y="482"/>
                    </a:lnTo>
                    <a:cubicBezTo>
                      <a:pt x="15230" y="-160"/>
                      <a:pt x="14584" y="-160"/>
                      <a:pt x="14176" y="482"/>
                    </a:cubicBezTo>
                    <a:cubicBezTo>
                      <a:pt x="13781" y="1123"/>
                      <a:pt x="13781" y="2173"/>
                      <a:pt x="14176" y="2834"/>
                    </a:cubicBezTo>
                    <a:lnTo>
                      <a:pt x="16080" y="5925"/>
                    </a:lnTo>
                    <a:lnTo>
                      <a:pt x="0" y="5925"/>
                    </a:lnTo>
                    <a:lnTo>
                      <a:pt x="6382" y="15510"/>
                    </a:lnTo>
                    <a:lnTo>
                      <a:pt x="6382" y="15510"/>
                    </a:lnTo>
                    <a:lnTo>
                      <a:pt x="16080" y="15510"/>
                    </a:lnTo>
                    <a:lnTo>
                      <a:pt x="14176" y="18601"/>
                    </a:lnTo>
                    <a:cubicBezTo>
                      <a:pt x="13781" y="19243"/>
                      <a:pt x="13781" y="20293"/>
                      <a:pt x="14176" y="20954"/>
                    </a:cubicBezTo>
                    <a:cubicBezTo>
                      <a:pt x="14380" y="21284"/>
                      <a:pt x="14631" y="21440"/>
                      <a:pt x="14895" y="21440"/>
                    </a:cubicBezTo>
                    <a:cubicBezTo>
                      <a:pt x="15158" y="21440"/>
                      <a:pt x="15422" y="21284"/>
                      <a:pt x="15613" y="20954"/>
                    </a:cubicBezTo>
                    <a:lnTo>
                      <a:pt x="21181" y="11913"/>
                    </a:lnTo>
                    <a:cubicBezTo>
                      <a:pt x="21600" y="11214"/>
                      <a:pt x="21600" y="10164"/>
                      <a:pt x="21193" y="9522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>
                <a:miter lim="400000"/>
              </a:ln>
            </p:spPr>
            <p:txBody>
              <a:bodyPr lIns="19101" tIns="19101" rIns="137526" bIns="19101" anchor="ctr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D9148960-C6F2-D8F0-A152-BCD59A5BCF7E}"/>
                  </a:ext>
                </a:extLst>
              </p:cNvPr>
              <p:cNvSpPr/>
              <p:nvPr/>
            </p:nvSpPr>
            <p:spPr>
              <a:xfrm>
                <a:off x="15236377" y="6297376"/>
                <a:ext cx="1967581" cy="1633347"/>
              </a:xfrm>
              <a:custGeom>
                <a:avLst/>
                <a:gdLst>
                  <a:gd name="connsiteX0" fmla="*/ 0 w 1179040"/>
                  <a:gd name="connsiteY0" fmla="*/ 0 h 978756"/>
                  <a:gd name="connsiteX1" fmla="*/ 173254 w 1179040"/>
                  <a:gd name="connsiteY1" fmla="*/ 0 h 978756"/>
                  <a:gd name="connsiteX2" fmla="*/ 191283 w 1179040"/>
                  <a:gd name="connsiteY2" fmla="*/ 3427 h 978756"/>
                  <a:gd name="connsiteX3" fmla="*/ 246385 w 1179040"/>
                  <a:gd name="connsiteY3" fmla="*/ 40877 h 978756"/>
                  <a:gd name="connsiteX4" fmla="*/ 1169612 w 1179040"/>
                  <a:gd name="connsiteY4" fmla="*/ 964084 h 978756"/>
                  <a:gd name="connsiteX5" fmla="*/ 1179040 w 1179040"/>
                  <a:gd name="connsiteY5" fmla="*/ 978756 h 978756"/>
                  <a:gd name="connsiteX6" fmla="*/ 1058192 w 1179040"/>
                  <a:gd name="connsiteY6" fmla="*/ 978756 h 978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9040" h="978756">
                    <a:moveTo>
                      <a:pt x="0" y="0"/>
                    </a:moveTo>
                    <a:lnTo>
                      <a:pt x="173254" y="0"/>
                    </a:lnTo>
                    <a:lnTo>
                      <a:pt x="191283" y="3427"/>
                    </a:lnTo>
                    <a:cubicBezTo>
                      <a:pt x="211626" y="11622"/>
                      <a:pt x="230476" y="24029"/>
                      <a:pt x="246385" y="40877"/>
                    </a:cubicBezTo>
                    <a:lnTo>
                      <a:pt x="1169612" y="964084"/>
                    </a:lnTo>
                    <a:lnTo>
                      <a:pt x="1179040" y="978756"/>
                    </a:lnTo>
                    <a:lnTo>
                      <a:pt x="1058192" y="978756"/>
                    </a:ln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 w="12700">
                <a:miter lim="400000"/>
              </a:ln>
            </p:spPr>
            <p:txBody>
              <a:bodyPr wrap="square" lIns="19101" tIns="19101" rIns="91684" bIns="19101" anchor="ctr">
                <a:noAutofit/>
              </a:bodyPr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r>
                  <a:rPr lang="fr-CA" sz="2206" b="1" dirty="0"/>
                  <a:t> </a:t>
                </a:r>
                <a:endParaRPr sz="2206" b="1" dirty="0"/>
              </a:p>
            </p:txBody>
          </p:sp>
          <p:sp>
            <p:nvSpPr>
              <p:cNvPr id="6" name="Shape">
                <a:extLst>
                  <a:ext uri="{FF2B5EF4-FFF2-40B4-BE49-F238E27FC236}">
                    <a16:creationId xmlns:a16="http://schemas.microsoft.com/office/drawing/2014/main" id="{350124F3-1940-1B7F-7FAE-22D5DF0C3F30}"/>
                  </a:ext>
                </a:extLst>
              </p:cNvPr>
              <p:cNvSpPr/>
              <p:nvPr/>
            </p:nvSpPr>
            <p:spPr>
              <a:xfrm>
                <a:off x="11136477" y="6282776"/>
                <a:ext cx="5945353" cy="3653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440" extrusionOk="0">
                    <a:moveTo>
                      <a:pt x="21193" y="11918"/>
                    </a:moveTo>
                    <a:lnTo>
                      <a:pt x="15622" y="20958"/>
                    </a:lnTo>
                    <a:cubicBezTo>
                      <a:pt x="15227" y="21600"/>
                      <a:pt x="14580" y="21600"/>
                      <a:pt x="14172" y="20958"/>
                    </a:cubicBezTo>
                    <a:cubicBezTo>
                      <a:pt x="13777" y="20317"/>
                      <a:pt x="13777" y="19267"/>
                      <a:pt x="14172" y="18606"/>
                    </a:cubicBezTo>
                    <a:lnTo>
                      <a:pt x="16077" y="15515"/>
                    </a:lnTo>
                    <a:lnTo>
                      <a:pt x="0" y="15515"/>
                    </a:lnTo>
                    <a:lnTo>
                      <a:pt x="6385" y="5930"/>
                    </a:lnTo>
                    <a:lnTo>
                      <a:pt x="6385" y="5930"/>
                    </a:lnTo>
                    <a:lnTo>
                      <a:pt x="16089" y="5930"/>
                    </a:lnTo>
                    <a:lnTo>
                      <a:pt x="14184" y="2839"/>
                    </a:lnTo>
                    <a:cubicBezTo>
                      <a:pt x="13789" y="2197"/>
                      <a:pt x="13789" y="1147"/>
                      <a:pt x="14184" y="486"/>
                    </a:cubicBezTo>
                    <a:cubicBezTo>
                      <a:pt x="14388" y="156"/>
                      <a:pt x="14640" y="0"/>
                      <a:pt x="14903" y="0"/>
                    </a:cubicBezTo>
                    <a:cubicBezTo>
                      <a:pt x="15167" y="0"/>
                      <a:pt x="15430" y="156"/>
                      <a:pt x="15622" y="486"/>
                    </a:cubicBezTo>
                    <a:lnTo>
                      <a:pt x="21193" y="9527"/>
                    </a:lnTo>
                    <a:cubicBezTo>
                      <a:pt x="21600" y="10226"/>
                      <a:pt x="21600" y="11276"/>
                      <a:pt x="21193" y="11918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>
                <a:miter lim="400000"/>
              </a:ln>
            </p:spPr>
            <p:txBody>
              <a:bodyPr lIns="19101" tIns="19101" rIns="137526" bIns="19101" anchor="ctr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514C3200-D6BC-9249-E7DE-79235C3043D3}"/>
                  </a:ext>
                </a:extLst>
              </p:cNvPr>
              <p:cNvSpPr/>
              <p:nvPr/>
            </p:nvSpPr>
            <p:spPr>
              <a:xfrm>
                <a:off x="11136477" y="7293287"/>
                <a:ext cx="1967047" cy="1633349"/>
              </a:xfrm>
              <a:custGeom>
                <a:avLst/>
                <a:gdLst>
                  <a:gd name="connsiteX0" fmla="*/ 1058124 w 1178720"/>
                  <a:gd name="connsiteY0" fmla="*/ 0 h 978757"/>
                  <a:gd name="connsiteX1" fmla="*/ 1178720 w 1178720"/>
                  <a:gd name="connsiteY1" fmla="*/ 0 h 978757"/>
                  <a:gd name="connsiteX2" fmla="*/ 1169284 w 1178720"/>
                  <a:gd name="connsiteY2" fmla="*/ 14672 h 978757"/>
                  <a:gd name="connsiteX3" fmla="*/ 246078 w 1178720"/>
                  <a:gd name="connsiteY3" fmla="*/ 937879 h 978757"/>
                  <a:gd name="connsiteX4" fmla="*/ 190977 w 1178720"/>
                  <a:gd name="connsiteY4" fmla="*/ 975329 h 978757"/>
                  <a:gd name="connsiteX5" fmla="*/ 172949 w 1178720"/>
                  <a:gd name="connsiteY5" fmla="*/ 978757 h 978757"/>
                  <a:gd name="connsiteX6" fmla="*/ 0 w 1178720"/>
                  <a:gd name="connsiteY6" fmla="*/ 978757 h 97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8720" h="978757">
                    <a:moveTo>
                      <a:pt x="1058124" y="0"/>
                    </a:moveTo>
                    <a:lnTo>
                      <a:pt x="1178720" y="0"/>
                    </a:lnTo>
                    <a:lnTo>
                      <a:pt x="1169284" y="14672"/>
                    </a:lnTo>
                    <a:lnTo>
                      <a:pt x="246078" y="937879"/>
                    </a:lnTo>
                    <a:cubicBezTo>
                      <a:pt x="230169" y="954728"/>
                      <a:pt x="211319" y="967134"/>
                      <a:pt x="190977" y="975329"/>
                    </a:cubicBezTo>
                    <a:lnTo>
                      <a:pt x="172949" y="978757"/>
                    </a:lnTo>
                    <a:lnTo>
                      <a:pt x="0" y="978757"/>
                    </a:ln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 w="12700">
                <a:miter lim="400000"/>
              </a:ln>
            </p:spPr>
            <p:txBody>
              <a:bodyPr wrap="square" lIns="19101" tIns="19101" rIns="91684" bIns="19101" anchor="ctr">
                <a:noAutofit/>
              </a:bodyPr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/>
              </a:p>
            </p:txBody>
          </p:sp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6A0586F4-D748-AC58-B784-5E1B59CD6329}"/>
                  </a:ext>
                </a:extLst>
              </p:cNvPr>
              <p:cNvSpPr/>
              <p:nvPr/>
            </p:nvSpPr>
            <p:spPr>
              <a:xfrm>
                <a:off x="7036160" y="5287716"/>
                <a:ext cx="5945772" cy="36535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1440" extrusionOk="0">
                    <a:moveTo>
                      <a:pt x="21205" y="9522"/>
                    </a:moveTo>
                    <a:lnTo>
                      <a:pt x="15634" y="482"/>
                    </a:lnTo>
                    <a:cubicBezTo>
                      <a:pt x="15239" y="-160"/>
                      <a:pt x="14592" y="-160"/>
                      <a:pt x="14184" y="482"/>
                    </a:cubicBezTo>
                    <a:cubicBezTo>
                      <a:pt x="13789" y="1123"/>
                      <a:pt x="13789" y="2173"/>
                      <a:pt x="14184" y="2834"/>
                    </a:cubicBezTo>
                    <a:lnTo>
                      <a:pt x="16089" y="5925"/>
                    </a:lnTo>
                    <a:lnTo>
                      <a:pt x="0" y="5925"/>
                    </a:lnTo>
                    <a:lnTo>
                      <a:pt x="6385" y="15510"/>
                    </a:lnTo>
                    <a:lnTo>
                      <a:pt x="6385" y="15510"/>
                    </a:lnTo>
                    <a:lnTo>
                      <a:pt x="16089" y="15510"/>
                    </a:lnTo>
                    <a:lnTo>
                      <a:pt x="14184" y="18601"/>
                    </a:lnTo>
                    <a:cubicBezTo>
                      <a:pt x="13789" y="19243"/>
                      <a:pt x="13789" y="20293"/>
                      <a:pt x="14184" y="20954"/>
                    </a:cubicBezTo>
                    <a:cubicBezTo>
                      <a:pt x="14388" y="21284"/>
                      <a:pt x="14640" y="21440"/>
                      <a:pt x="14903" y="21440"/>
                    </a:cubicBezTo>
                    <a:cubicBezTo>
                      <a:pt x="15167" y="21440"/>
                      <a:pt x="15430" y="21284"/>
                      <a:pt x="15622" y="20954"/>
                    </a:cubicBezTo>
                    <a:lnTo>
                      <a:pt x="21193" y="11913"/>
                    </a:lnTo>
                    <a:cubicBezTo>
                      <a:pt x="21600" y="11214"/>
                      <a:pt x="21600" y="10164"/>
                      <a:pt x="21205" y="9522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>
                <a:miter lim="400000"/>
              </a:ln>
            </p:spPr>
            <p:txBody>
              <a:bodyPr lIns="19101" tIns="19101" rIns="137526" bIns="19101" anchor="ctr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B7E28861-9294-9903-D19F-C0335290CFBB}"/>
                  </a:ext>
                </a:extLst>
              </p:cNvPr>
              <p:cNvSpPr/>
              <p:nvPr/>
            </p:nvSpPr>
            <p:spPr>
              <a:xfrm>
                <a:off x="7036160" y="6297376"/>
                <a:ext cx="1965193" cy="1633347"/>
              </a:xfrm>
              <a:custGeom>
                <a:avLst/>
                <a:gdLst>
                  <a:gd name="connsiteX0" fmla="*/ 0 w 1177609"/>
                  <a:gd name="connsiteY0" fmla="*/ 0 h 978756"/>
                  <a:gd name="connsiteX1" fmla="*/ 162527 w 1177609"/>
                  <a:gd name="connsiteY1" fmla="*/ 0 h 978756"/>
                  <a:gd name="connsiteX2" fmla="*/ 190976 w 1177609"/>
                  <a:gd name="connsiteY2" fmla="*/ 5404 h 978756"/>
                  <a:gd name="connsiteX3" fmla="*/ 246077 w 1177609"/>
                  <a:gd name="connsiteY3" fmla="*/ 42822 h 978756"/>
                  <a:gd name="connsiteX4" fmla="*/ 1169283 w 1177609"/>
                  <a:gd name="connsiteY4" fmla="*/ 966050 h 978756"/>
                  <a:gd name="connsiteX5" fmla="*/ 1177609 w 1177609"/>
                  <a:gd name="connsiteY5" fmla="*/ 978756 h 978756"/>
                  <a:gd name="connsiteX6" fmla="*/ 1058100 w 1177609"/>
                  <a:gd name="connsiteY6" fmla="*/ 978756 h 978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7609" h="978756">
                    <a:moveTo>
                      <a:pt x="0" y="0"/>
                    </a:moveTo>
                    <a:lnTo>
                      <a:pt x="162527" y="0"/>
                    </a:lnTo>
                    <a:lnTo>
                      <a:pt x="190976" y="5404"/>
                    </a:lnTo>
                    <a:cubicBezTo>
                      <a:pt x="211318" y="13591"/>
                      <a:pt x="230168" y="25988"/>
                      <a:pt x="246077" y="42822"/>
                    </a:cubicBezTo>
                    <a:lnTo>
                      <a:pt x="1169283" y="966050"/>
                    </a:lnTo>
                    <a:lnTo>
                      <a:pt x="1177609" y="978756"/>
                    </a:lnTo>
                    <a:lnTo>
                      <a:pt x="1058100" y="978756"/>
                    </a:ln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 w="12700">
                <a:miter lim="400000"/>
              </a:ln>
            </p:spPr>
            <p:txBody>
              <a:bodyPr wrap="square" lIns="19101" tIns="19101" rIns="91684" bIns="19101" anchor="ctr">
                <a:noAutofit/>
              </a:bodyPr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r>
                  <a:rPr lang="fr-CA" sz="2206" b="1" dirty="0"/>
                  <a:t> </a:t>
                </a:r>
                <a:endParaRPr sz="2206" b="1" dirty="0"/>
              </a:p>
            </p:txBody>
          </p:sp>
          <p:sp>
            <p:nvSpPr>
              <p:cNvPr id="10" name="Shape">
                <a:extLst>
                  <a:ext uri="{FF2B5EF4-FFF2-40B4-BE49-F238E27FC236}">
                    <a16:creationId xmlns:a16="http://schemas.microsoft.com/office/drawing/2014/main" id="{38433D4B-A0C4-A828-EAA7-20D0B5CC49E4}"/>
                  </a:ext>
                </a:extLst>
              </p:cNvPr>
              <p:cNvSpPr/>
              <p:nvPr/>
            </p:nvSpPr>
            <p:spPr>
              <a:xfrm>
                <a:off x="2936260" y="6292501"/>
                <a:ext cx="5945772" cy="36502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0" h="21439" extrusionOk="0">
                    <a:moveTo>
                      <a:pt x="21205" y="11909"/>
                    </a:moveTo>
                    <a:lnTo>
                      <a:pt x="15634" y="20958"/>
                    </a:lnTo>
                    <a:cubicBezTo>
                      <a:pt x="15239" y="21600"/>
                      <a:pt x="14592" y="21600"/>
                      <a:pt x="14184" y="20958"/>
                    </a:cubicBezTo>
                    <a:cubicBezTo>
                      <a:pt x="13789" y="20316"/>
                      <a:pt x="13789" y="19265"/>
                      <a:pt x="14184" y="18603"/>
                    </a:cubicBezTo>
                    <a:lnTo>
                      <a:pt x="16089" y="15529"/>
                    </a:lnTo>
                    <a:lnTo>
                      <a:pt x="0" y="15529"/>
                    </a:lnTo>
                    <a:lnTo>
                      <a:pt x="6385" y="5935"/>
                    </a:lnTo>
                    <a:lnTo>
                      <a:pt x="6385" y="5935"/>
                    </a:lnTo>
                    <a:lnTo>
                      <a:pt x="16089" y="5935"/>
                    </a:lnTo>
                    <a:lnTo>
                      <a:pt x="14184" y="2841"/>
                    </a:lnTo>
                    <a:cubicBezTo>
                      <a:pt x="13789" y="2199"/>
                      <a:pt x="13789" y="1148"/>
                      <a:pt x="14184" y="486"/>
                    </a:cubicBezTo>
                    <a:cubicBezTo>
                      <a:pt x="14388" y="156"/>
                      <a:pt x="14640" y="0"/>
                      <a:pt x="14903" y="0"/>
                    </a:cubicBezTo>
                    <a:cubicBezTo>
                      <a:pt x="15167" y="0"/>
                      <a:pt x="15430" y="156"/>
                      <a:pt x="15622" y="486"/>
                    </a:cubicBezTo>
                    <a:lnTo>
                      <a:pt x="21193" y="9535"/>
                    </a:lnTo>
                    <a:cubicBezTo>
                      <a:pt x="21600" y="10216"/>
                      <a:pt x="21600" y="11267"/>
                      <a:pt x="21205" y="1190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 w="12700">
                <a:miter lim="400000"/>
              </a:ln>
            </p:spPr>
            <p:txBody>
              <a:bodyPr lIns="19101" tIns="19101" rIns="137526" bIns="19101" anchor="ctr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6728D99-BDCD-74C5-57B7-B577C4B49541}"/>
                  </a:ext>
                </a:extLst>
              </p:cNvPr>
              <p:cNvSpPr txBox="1"/>
              <p:nvPr/>
            </p:nvSpPr>
            <p:spPr>
              <a:xfrm>
                <a:off x="4434638" y="7676783"/>
                <a:ext cx="2978380" cy="837394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Frame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7A40F17-4AE9-3063-E798-B9B3196BC2C4}"/>
                  </a:ext>
                </a:extLst>
              </p:cNvPr>
              <p:cNvSpPr txBox="1"/>
              <p:nvPr/>
            </p:nvSpPr>
            <p:spPr>
              <a:xfrm>
                <a:off x="12736060" y="7278689"/>
                <a:ext cx="3341590" cy="153522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Sensor System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A5C6778-1658-9A38-8DD0-FDA036D586E9}"/>
                  </a:ext>
                </a:extLst>
              </p:cNvPr>
              <p:cNvSpPr txBox="1"/>
              <p:nvPr/>
            </p:nvSpPr>
            <p:spPr>
              <a:xfrm>
                <a:off x="16579840" y="6292501"/>
                <a:ext cx="3857109" cy="153522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Display Software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0CC145E-1AF6-96F2-A1F5-1E6DCECA3511}"/>
                  </a:ext>
                </a:extLst>
              </p:cNvPr>
              <p:cNvSpPr txBox="1"/>
              <p:nvPr/>
            </p:nvSpPr>
            <p:spPr>
              <a:xfrm>
                <a:off x="8161081" y="6346438"/>
                <a:ext cx="4072788" cy="1535222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Control</a:t>
                </a:r>
              </a:p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System</a:t>
                </a:r>
              </a:p>
            </p:txBody>
          </p:sp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DDCBBC3-0BD6-4613-3DF1-65AC83D28CC5}"/>
                </a:ext>
              </a:extLst>
            </p:cNvPr>
            <p:cNvGrpSpPr/>
            <p:nvPr/>
          </p:nvGrpSpPr>
          <p:grpSpPr>
            <a:xfrm>
              <a:off x="8540118" y="2520989"/>
              <a:ext cx="3095974" cy="2417073"/>
              <a:chOff x="8540118" y="2520989"/>
              <a:chExt cx="3095974" cy="2417073"/>
            </a:xfrm>
          </p:grpSpPr>
          <p:sp>
            <p:nvSpPr>
              <p:cNvPr id="44" name="Shape">
                <a:extLst>
                  <a:ext uri="{FF2B5EF4-FFF2-40B4-BE49-F238E27FC236}">
                    <a16:creationId xmlns:a16="http://schemas.microsoft.com/office/drawing/2014/main" id="{2F938044-D15D-5BE6-88E2-9FCC6F7D7DEB}"/>
                  </a:ext>
                </a:extLst>
              </p:cNvPr>
              <p:cNvSpPr/>
              <p:nvPr/>
            </p:nvSpPr>
            <p:spPr>
              <a:xfrm>
                <a:off x="8540118" y="2520989"/>
                <a:ext cx="3095974" cy="241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440" extrusionOk="0">
                    <a:moveTo>
                      <a:pt x="21193" y="11918"/>
                    </a:moveTo>
                    <a:lnTo>
                      <a:pt x="15622" y="20958"/>
                    </a:lnTo>
                    <a:cubicBezTo>
                      <a:pt x="15227" y="21600"/>
                      <a:pt x="14580" y="21600"/>
                      <a:pt x="14172" y="20958"/>
                    </a:cubicBezTo>
                    <a:cubicBezTo>
                      <a:pt x="13777" y="20317"/>
                      <a:pt x="13777" y="19267"/>
                      <a:pt x="14172" y="18606"/>
                    </a:cubicBezTo>
                    <a:lnTo>
                      <a:pt x="16077" y="15515"/>
                    </a:lnTo>
                    <a:lnTo>
                      <a:pt x="0" y="15515"/>
                    </a:lnTo>
                    <a:lnTo>
                      <a:pt x="6385" y="5930"/>
                    </a:lnTo>
                    <a:lnTo>
                      <a:pt x="6385" y="5930"/>
                    </a:lnTo>
                    <a:lnTo>
                      <a:pt x="16089" y="5930"/>
                    </a:lnTo>
                    <a:lnTo>
                      <a:pt x="14184" y="2839"/>
                    </a:lnTo>
                    <a:cubicBezTo>
                      <a:pt x="13789" y="2197"/>
                      <a:pt x="13789" y="1147"/>
                      <a:pt x="14184" y="486"/>
                    </a:cubicBezTo>
                    <a:cubicBezTo>
                      <a:pt x="14388" y="156"/>
                      <a:pt x="14640" y="0"/>
                      <a:pt x="14903" y="0"/>
                    </a:cubicBezTo>
                    <a:cubicBezTo>
                      <a:pt x="15167" y="0"/>
                      <a:pt x="15430" y="156"/>
                      <a:pt x="15622" y="486"/>
                    </a:cubicBezTo>
                    <a:lnTo>
                      <a:pt x="21193" y="9527"/>
                    </a:lnTo>
                    <a:cubicBezTo>
                      <a:pt x="21600" y="10226"/>
                      <a:pt x="21600" y="11276"/>
                      <a:pt x="21193" y="11918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>
                <a:miter lim="400000"/>
              </a:ln>
            </p:spPr>
            <p:txBody>
              <a:bodyPr lIns="19101" tIns="19101" rIns="137526" bIns="19101" anchor="ctr"/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88D820C-BEC5-CEAC-AEB9-E39416D2A046}"/>
                  </a:ext>
                </a:extLst>
              </p:cNvPr>
              <p:cNvSpPr/>
              <p:nvPr/>
            </p:nvSpPr>
            <p:spPr>
              <a:xfrm>
                <a:off x="8603714" y="3198815"/>
                <a:ext cx="960999" cy="1080582"/>
              </a:xfrm>
              <a:custGeom>
                <a:avLst/>
                <a:gdLst>
                  <a:gd name="connsiteX0" fmla="*/ 1058124 w 1178720"/>
                  <a:gd name="connsiteY0" fmla="*/ 0 h 978757"/>
                  <a:gd name="connsiteX1" fmla="*/ 1178720 w 1178720"/>
                  <a:gd name="connsiteY1" fmla="*/ 0 h 978757"/>
                  <a:gd name="connsiteX2" fmla="*/ 1169284 w 1178720"/>
                  <a:gd name="connsiteY2" fmla="*/ 14672 h 978757"/>
                  <a:gd name="connsiteX3" fmla="*/ 246078 w 1178720"/>
                  <a:gd name="connsiteY3" fmla="*/ 937879 h 978757"/>
                  <a:gd name="connsiteX4" fmla="*/ 190977 w 1178720"/>
                  <a:gd name="connsiteY4" fmla="*/ 975329 h 978757"/>
                  <a:gd name="connsiteX5" fmla="*/ 172949 w 1178720"/>
                  <a:gd name="connsiteY5" fmla="*/ 978757 h 978757"/>
                  <a:gd name="connsiteX6" fmla="*/ 0 w 1178720"/>
                  <a:gd name="connsiteY6" fmla="*/ 978757 h 978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8720" h="978757">
                    <a:moveTo>
                      <a:pt x="1058124" y="0"/>
                    </a:moveTo>
                    <a:lnTo>
                      <a:pt x="1178720" y="0"/>
                    </a:lnTo>
                    <a:lnTo>
                      <a:pt x="1169284" y="14672"/>
                    </a:lnTo>
                    <a:lnTo>
                      <a:pt x="246078" y="937879"/>
                    </a:lnTo>
                    <a:cubicBezTo>
                      <a:pt x="230169" y="954728"/>
                      <a:pt x="211319" y="967134"/>
                      <a:pt x="190977" y="975329"/>
                    </a:cubicBezTo>
                    <a:lnTo>
                      <a:pt x="172949" y="978757"/>
                    </a:lnTo>
                    <a:lnTo>
                      <a:pt x="0" y="978757"/>
                    </a:lnTo>
                    <a:close/>
                  </a:path>
                </a:pathLst>
              </a:custGeom>
              <a:solidFill>
                <a:schemeClr val="tx1">
                  <a:alpha val="25000"/>
                </a:schemeClr>
              </a:solidFill>
              <a:ln w="12700">
                <a:miter lim="400000"/>
              </a:ln>
            </p:spPr>
            <p:txBody>
              <a:bodyPr wrap="square" lIns="19101" tIns="19101" rIns="91684" bIns="19101" anchor="ctr">
                <a:noAutofit/>
              </a:bodyPr>
              <a:lstStyle/>
              <a:p>
                <a:pPr algn="r">
                  <a:defRPr sz="3000">
                    <a:solidFill>
                      <a:srgbClr val="FFFFFF"/>
                    </a:solidFill>
                  </a:defRPr>
                </a:pPr>
                <a:endParaRPr sz="2206" b="1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908AF19-EE3A-F303-4B7B-47C39C5B3C48}"/>
                  </a:ext>
                </a:extLst>
              </p:cNvPr>
              <p:cNvSpPr txBox="1"/>
              <p:nvPr/>
            </p:nvSpPr>
            <p:spPr>
              <a:xfrm>
                <a:off x="8994203" y="3461824"/>
                <a:ext cx="2641889" cy="553998"/>
              </a:xfrm>
              <a:prstGeom prst="rect">
                <a:avLst/>
              </a:prstGeom>
              <a:noFill/>
            </p:spPr>
            <p:txBody>
              <a:bodyPr wrap="square" lIns="0" rIns="0" rtlCol="0" anchor="b">
                <a:spAutoFit/>
              </a:bodyPr>
              <a:lstStyle/>
              <a:p>
                <a:pPr algn="ctr"/>
                <a:r>
                  <a:rPr lang="en-US" sz="3000" b="1" noProof="1">
                    <a:solidFill>
                      <a:schemeClr val="bg1"/>
                    </a:solidFill>
                    <a:latin typeface="Poppins" panose="00000500000000000000" pitchFamily="2" charset="0"/>
                    <a:cs typeface="Poppins" panose="00000500000000000000" pitchFamily="2" charset="0"/>
                  </a:rPr>
                  <a:t>Automation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592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5242255" y="540510"/>
            <a:ext cx="1707520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FRAME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machine with blue handles and wires&#10;&#10;Description automatically generated with medium confidence">
            <a:extLst>
              <a:ext uri="{FF2B5EF4-FFF2-40B4-BE49-F238E27FC236}">
                <a16:creationId xmlns:a16="http://schemas.microsoft.com/office/drawing/2014/main" id="{C7C51FA7-F0E0-B018-75E2-F5F951F24E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83" y="1847850"/>
            <a:ext cx="4978399" cy="373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8406B8-710C-FF90-76E8-6CB07BDFAB31}"/>
              </a:ext>
            </a:extLst>
          </p:cNvPr>
          <p:cNvSpPr txBox="1"/>
          <p:nvPr/>
        </p:nvSpPr>
        <p:spPr>
          <a:xfrm>
            <a:off x="6096000" y="3385660"/>
            <a:ext cx="6026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Orthogonal Design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PVC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Buoyancy System </a:t>
            </a:r>
          </a:p>
        </p:txBody>
      </p:sp>
    </p:spTree>
    <p:extLst>
      <p:ext uri="{BB962C8B-B14F-4D97-AF65-F5344CB8AC3E}">
        <p14:creationId xmlns:p14="http://schemas.microsoft.com/office/powerpoint/2010/main" val="43640162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3991919" y="540510"/>
            <a:ext cx="42082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CONTROL SYSTEM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131AF9-0900-56A7-9D66-CC810C62AD6B}"/>
              </a:ext>
            </a:extLst>
          </p:cNvPr>
          <p:cNvSpPr txBox="1"/>
          <p:nvPr/>
        </p:nvSpPr>
        <p:spPr>
          <a:xfrm>
            <a:off x="5253677" y="1992558"/>
            <a:ext cx="69383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4 Motors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CCW and CW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Ranges of motion: surge, heave, yaw, and sway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Surge – Motors 3 and 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Heave – Motor 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Yaw – Motor 1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Sway – Motor 3 and 4 (one faster than the other) </a:t>
            </a:r>
          </a:p>
        </p:txBody>
      </p:sp>
      <p:pic>
        <p:nvPicPr>
          <p:cNvPr id="8" name="Picture 7" descr="A white pipe with black wires and blue text&#10;&#10;Description automatically generated with medium confidence">
            <a:extLst>
              <a:ext uri="{FF2B5EF4-FFF2-40B4-BE49-F238E27FC236}">
                <a16:creationId xmlns:a16="http://schemas.microsoft.com/office/drawing/2014/main" id="{0181CCE8-FB7E-77C6-6957-6E8F64E5A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85" y="2171699"/>
            <a:ext cx="4511301" cy="3690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48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EBF58571-B77B-E342-87B9-CD983335E1CE}"/>
              </a:ext>
            </a:extLst>
          </p:cNvPr>
          <p:cNvSpPr txBox="1"/>
          <p:nvPr/>
        </p:nvSpPr>
        <p:spPr>
          <a:xfrm>
            <a:off x="3991918" y="540510"/>
            <a:ext cx="420820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500" b="1" dirty="0">
                <a:latin typeface="Poppins" panose="00000500000000000000" pitchFamily="2" charset="0"/>
                <a:cs typeface="Poppins" panose="00000500000000000000" pitchFamily="2" charset="0"/>
              </a:rPr>
              <a:t>CONTROL SYSTEM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EE16B1-5BE6-8807-8B83-9D5C27D1A2E1}"/>
              </a:ext>
            </a:extLst>
          </p:cNvPr>
          <p:cNvGrpSpPr/>
          <p:nvPr/>
        </p:nvGrpSpPr>
        <p:grpSpPr>
          <a:xfrm>
            <a:off x="5740482" y="1463989"/>
            <a:ext cx="711036" cy="115455"/>
            <a:chOff x="5875607" y="1203034"/>
            <a:chExt cx="711035" cy="115454"/>
          </a:xfrm>
        </p:grpSpPr>
        <p:sp>
          <p:nvSpPr>
            <p:cNvPr id="20" name="Arrow: Chevron 19">
              <a:extLst>
                <a:ext uri="{FF2B5EF4-FFF2-40B4-BE49-F238E27FC236}">
                  <a16:creationId xmlns:a16="http://schemas.microsoft.com/office/drawing/2014/main" id="{50AEE4FE-D721-2FDA-3BD5-5EEC56908F00}"/>
                </a:ext>
              </a:extLst>
            </p:cNvPr>
            <p:cNvSpPr/>
            <p:nvPr/>
          </p:nvSpPr>
          <p:spPr>
            <a:xfrm>
              <a:off x="5875607" y="1203034"/>
              <a:ext cx="139701" cy="115454"/>
            </a:xfrm>
            <a:prstGeom prst="chevr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row: Chevron 20">
              <a:extLst>
                <a:ext uri="{FF2B5EF4-FFF2-40B4-BE49-F238E27FC236}">
                  <a16:creationId xmlns:a16="http://schemas.microsoft.com/office/drawing/2014/main" id="{DA194253-6719-8FA6-CAF8-369B696E1C38}"/>
                </a:ext>
              </a:extLst>
            </p:cNvPr>
            <p:cNvSpPr/>
            <p:nvPr/>
          </p:nvSpPr>
          <p:spPr>
            <a:xfrm>
              <a:off x="6018441" y="1203034"/>
              <a:ext cx="139701" cy="115454"/>
            </a:xfrm>
            <a:prstGeom prst="chevr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row: Chevron 21">
              <a:extLst>
                <a:ext uri="{FF2B5EF4-FFF2-40B4-BE49-F238E27FC236}">
                  <a16:creationId xmlns:a16="http://schemas.microsoft.com/office/drawing/2014/main" id="{BCA2BBA0-EE0C-B7B1-6EFE-4D2EDA228A3E}"/>
                </a:ext>
              </a:extLst>
            </p:cNvPr>
            <p:cNvSpPr/>
            <p:nvPr/>
          </p:nvSpPr>
          <p:spPr>
            <a:xfrm>
              <a:off x="6161275" y="1203034"/>
              <a:ext cx="139701" cy="115454"/>
            </a:xfrm>
            <a:prstGeom prst="chevron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row: Chevron 22">
              <a:extLst>
                <a:ext uri="{FF2B5EF4-FFF2-40B4-BE49-F238E27FC236}">
                  <a16:creationId xmlns:a16="http://schemas.microsoft.com/office/drawing/2014/main" id="{9A6350F7-BA29-8546-41E2-1A5D46BFE1B0}"/>
                </a:ext>
              </a:extLst>
            </p:cNvPr>
            <p:cNvSpPr/>
            <p:nvPr/>
          </p:nvSpPr>
          <p:spPr>
            <a:xfrm>
              <a:off x="6304108" y="1203034"/>
              <a:ext cx="139701" cy="115454"/>
            </a:xfrm>
            <a:prstGeom prst="chevron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row: Chevron 23">
              <a:extLst>
                <a:ext uri="{FF2B5EF4-FFF2-40B4-BE49-F238E27FC236}">
                  <a16:creationId xmlns:a16="http://schemas.microsoft.com/office/drawing/2014/main" id="{2EDE79B0-6C9E-915F-C80A-24B00753AD83}"/>
                </a:ext>
              </a:extLst>
            </p:cNvPr>
            <p:cNvSpPr/>
            <p:nvPr/>
          </p:nvSpPr>
          <p:spPr>
            <a:xfrm>
              <a:off x="6446941" y="1203034"/>
              <a:ext cx="139701" cy="115454"/>
            </a:xfrm>
            <a:prstGeom prst="chevron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7131AF9-0900-56A7-9D66-CC810C62AD6B}"/>
              </a:ext>
            </a:extLst>
          </p:cNvPr>
          <p:cNvSpPr txBox="1"/>
          <p:nvPr/>
        </p:nvSpPr>
        <p:spPr>
          <a:xfrm>
            <a:off x="522757" y="2531689"/>
            <a:ext cx="62780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Motors are controlled by an Arduino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Control box with joysticks and video 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Waterproof camera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Manually operated option(eye)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000" dirty="0">
                <a:latin typeface="Poppins "/>
                <a:cs typeface="Poppins ExtraBold" panose="020B0502040204020203" pitchFamily="2" charset="0"/>
              </a:rPr>
              <a:t>Automation option</a:t>
            </a:r>
          </a:p>
        </p:txBody>
      </p:sp>
      <p:pic>
        <p:nvPicPr>
          <p:cNvPr id="7" name="Picture 6" descr="A red box with wires and a blue device&#10;&#10;Description automatically generated">
            <a:extLst>
              <a:ext uri="{FF2B5EF4-FFF2-40B4-BE49-F238E27FC236}">
                <a16:creationId xmlns:a16="http://schemas.microsoft.com/office/drawing/2014/main" id="{7EB5CD99-C771-57F8-B063-DF4544454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6" r="20356"/>
          <a:stretch/>
        </p:blipFill>
        <p:spPr>
          <a:xfrm>
            <a:off x="7364671" y="1579444"/>
            <a:ext cx="4000501" cy="450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85702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Custom 15">
      <a:dk1>
        <a:sysClr val="windowText" lastClr="000000"/>
      </a:dk1>
      <a:lt1>
        <a:sysClr val="window" lastClr="FFFFFF"/>
      </a:lt1>
      <a:dk2>
        <a:srgbClr val="323232"/>
      </a:dk2>
      <a:lt2>
        <a:srgbClr val="FFFFFF"/>
      </a:lt2>
      <a:accent1>
        <a:srgbClr val="D2EBDE"/>
      </a:accent1>
      <a:accent2>
        <a:srgbClr val="ADDED4"/>
      </a:accent2>
      <a:accent3>
        <a:srgbClr val="83C5C1"/>
      </a:accent3>
      <a:accent4>
        <a:srgbClr val="5BA2AC"/>
      </a:accent4>
      <a:accent5>
        <a:srgbClr val="35708C"/>
      </a:accent5>
      <a:accent6>
        <a:srgbClr val="2C607E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7680</TotalTime>
  <Words>848</Words>
  <Application>Microsoft Office PowerPoint</Application>
  <PresentationFormat>Widescreen</PresentationFormat>
  <Paragraphs>114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Poppins</vt:lpstr>
      <vt:lpstr>Poppins </vt:lpstr>
      <vt:lpstr>Poppins Black</vt:lpstr>
      <vt:lpstr>Poppins Medium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Generous Art</dc:creator>
  <cp:lastModifiedBy>Michael Cain</cp:lastModifiedBy>
  <cp:revision>1638</cp:revision>
  <dcterms:created xsi:type="dcterms:W3CDTF">2022-11-15T11:17:26Z</dcterms:created>
  <dcterms:modified xsi:type="dcterms:W3CDTF">2024-11-06T23:54:03Z</dcterms:modified>
</cp:coreProperties>
</file>